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848e503c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848e503c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848e503c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848e503c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848e503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848e503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848e503c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848e503c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848e503c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848e503c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85f8e6b0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85f8e6b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848e503c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848e503c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48e503c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48e503c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85f8e6b0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85f8e6b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48e503c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48e503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d84e2a06d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d84e2a06d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111 countries across 9 regions.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a:t>
            </a:r>
            <a:r>
              <a:rPr lang="en" sz="1200">
                <a:solidFill>
                  <a:srgbClr val="24292E"/>
                </a:solidFill>
                <a:highlight>
                  <a:srgbClr val="FFFFFF"/>
                </a:highlight>
              </a:rPr>
              <a:t>etermine what factors make people happy?</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How does happiness compare across the world?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What differences between countries cause certain countries to be happier?</a:t>
            </a:r>
            <a:endParaRPr sz="1200">
              <a:solidFill>
                <a:srgbClr val="24292E"/>
              </a:solidFill>
              <a:highlight>
                <a:srgbClr val="FFFFFF"/>
              </a:highlight>
            </a:endParaRPr>
          </a:p>
          <a:p>
            <a:pPr indent="0" lvl="0" marL="457200" rtl="0" algn="l">
              <a:lnSpc>
                <a:spcPct val="115000"/>
              </a:lnSpc>
              <a:spcBef>
                <a:spcPts val="1200"/>
              </a:spcBef>
              <a:spcAft>
                <a:spcPts val="1200"/>
              </a:spcAft>
              <a:buClr>
                <a:schemeClr val="dk1"/>
              </a:buClr>
              <a:buSzPts val="1100"/>
              <a:buFont typeface="Arial"/>
              <a:buNone/>
            </a:pPr>
            <a:r>
              <a:rPr lang="en" sz="1200">
                <a:solidFill>
                  <a:srgbClr val="24292E"/>
                </a:solidFill>
                <a:highlight>
                  <a:srgbClr val="FFFFFF"/>
                </a:highlight>
              </a:rPr>
              <a:t>As intermediate conclusion could be that drinking affects happiness. However, as we factor in all categories it will show us the big picture on what factors truly contribute to an individual’s happiness.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848e503c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848e503c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5f8e6b0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85f8e6b0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85f8e6b0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85f8e6b0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848e503c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848e503c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d84e2a06d0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d84e2a06d0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Happiness score? We looked at 2 data sets from World Happiness Report and Happiness And Alcohol consumption report.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A metric measured by asking sampled people the following question:</a:t>
            </a:r>
            <a:r>
              <a:rPr b="1" lang="en">
                <a:solidFill>
                  <a:schemeClr val="dk1"/>
                </a:solidFill>
                <a:highlight>
                  <a:schemeClr val="lt1"/>
                </a:highlight>
              </a:rPr>
              <a:t> "How would you rate your happiness on a 1-10 scale”</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As we unfold our data findings, we will examine Happiness Score to various contributors </a:t>
            </a:r>
            <a:r>
              <a:rPr b="1" lang="en">
                <a:solidFill>
                  <a:schemeClr val="dk1"/>
                </a:solidFill>
                <a:highlight>
                  <a:srgbClr val="FFFF00"/>
                </a:highlight>
              </a:rPr>
              <a:t>SUCH AS: Monetary influences, Alcohol and Socioeconomic factors.</a:t>
            </a:r>
            <a:r>
              <a:rPr b="1" lang="en">
                <a:solidFill>
                  <a:schemeClr val="dk1"/>
                </a:solidFill>
                <a:highlight>
                  <a:schemeClr val="lt1"/>
                </a:highlight>
              </a:rPr>
              <a:t>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050">
                <a:solidFill>
                  <a:schemeClr val="dk1"/>
                </a:solidFill>
                <a:highlight>
                  <a:schemeClr val="lt1"/>
                </a:highlight>
              </a:rPr>
              <a:t>Australians, New Zealanders and North Americans are the Happiest people, while Sub- Saharan Africa along with Central and Eastern Europe are the least happy people.</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84e2a06d0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84e2a06d0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Gross domestic product (GDP) is a monetary measure of the market value of all the final goods and services produced in a specific time period</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North America Highest and Lowest GDP Sub- Saharan African</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848e50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848e50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848e503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848e503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848e503c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848e503c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84e2a06d0_1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d84e2a06d0_13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848e503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848e503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3"/>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 name="Google Shape;18;p3"/>
          <p:cNvSpPr txBox="1"/>
          <p:nvPr>
            <p:ph type="ctrTitle"/>
          </p:nvPr>
        </p:nvSpPr>
        <p:spPr>
          <a:xfrm>
            <a:off x="1028700" y="1352554"/>
            <a:ext cx="7086600" cy="1368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Century Gothic"/>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3"/>
          <p:cNvSpPr txBox="1"/>
          <p:nvPr>
            <p:ph idx="1" type="subTitle"/>
          </p:nvPr>
        </p:nvSpPr>
        <p:spPr>
          <a:xfrm>
            <a:off x="1028700" y="2724151"/>
            <a:ext cx="7086600" cy="51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lt1"/>
              </a:buClr>
              <a:buSzPts val="1500"/>
              <a:buNone/>
              <a:defRPr sz="1500"/>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20" name="Google Shape;20;p3"/>
          <p:cNvSpPr txBox="1"/>
          <p:nvPr>
            <p:ph idx="10" type="dt"/>
          </p:nvPr>
        </p:nvSpPr>
        <p:spPr>
          <a:xfrm>
            <a:off x="5932171" y="3235746"/>
            <a:ext cx="2183100" cy="2811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1" type="ftr"/>
          </p:nvPr>
        </p:nvSpPr>
        <p:spPr>
          <a:xfrm>
            <a:off x="1028700" y="3242884"/>
            <a:ext cx="4800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 name="Google Shape;22;p3"/>
          <p:cNvSpPr txBox="1"/>
          <p:nvPr>
            <p:ph idx="12" type="sldNum"/>
          </p:nvPr>
        </p:nvSpPr>
        <p:spPr>
          <a:xfrm>
            <a:off x="6057900" y="107315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2171700" y="573280"/>
            <a:ext cx="6457800" cy="969900"/>
          </a:xfrm>
          <a:prstGeom prst="rect">
            <a:avLst/>
          </a:prstGeom>
          <a:noFill/>
          <a:ln>
            <a:noFill/>
          </a:ln>
        </p:spPr>
        <p:txBody>
          <a:bodyPr anchorCtr="0" anchor="ctr" bIns="34275" lIns="68575" spcFirstLastPara="1" rIns="68575" wrap="square" tIns="34275">
            <a:normAutofit/>
          </a:bodyPr>
          <a:lstStyle>
            <a:lvl1pPr lvl="0" rtl="0" algn="r">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 name="Google Shape;25;p4"/>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4"/>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4"/>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6234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 name="Google Shape;30;p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36550" lvl="0" marL="457200" rtl="0">
              <a:spcBef>
                <a:spcPts val="800"/>
              </a:spcBef>
              <a:spcAft>
                <a:spcPts val="0"/>
              </a:spcAft>
              <a:buSzPts val="1700"/>
              <a:buChar char="•"/>
              <a:defRPr/>
            </a:lvl1pPr>
            <a:lvl2pPr indent="-323850" lvl="1" marL="914400" rtl="0">
              <a:spcBef>
                <a:spcPts val="400"/>
              </a:spcBef>
              <a:spcAft>
                <a:spcPts val="0"/>
              </a:spcAft>
              <a:buSzPts val="1500"/>
              <a:buChar char="•"/>
              <a:defRPr/>
            </a:lvl2pPr>
            <a:lvl3pPr indent="-317500" lvl="2" marL="1371600" rtl="0">
              <a:spcBef>
                <a:spcPts val="400"/>
              </a:spcBef>
              <a:spcAft>
                <a:spcPts val="0"/>
              </a:spcAft>
              <a:buSzPts val="14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31" name="Google Shape;31;p5"/>
          <p:cNvSpPr txBox="1"/>
          <p:nvPr>
            <p:ph idx="12" type="sldNum"/>
          </p:nvPr>
        </p:nvSpPr>
        <p:spPr>
          <a:xfrm>
            <a:off x="8497999" y="4688759"/>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6"/>
          <p:cNvSpPr txBox="1"/>
          <p:nvPr>
            <p:ph type="title"/>
          </p:nvPr>
        </p:nvSpPr>
        <p:spPr>
          <a:xfrm>
            <a:off x="311700" y="555600"/>
            <a:ext cx="2808000" cy="755700"/>
          </a:xfrm>
          <a:prstGeom prst="rect">
            <a:avLst/>
          </a:prstGeom>
        </p:spPr>
        <p:txBody>
          <a:bodyPr anchorCtr="0" anchor="b" bIns="34275" lIns="68575" spcFirstLastPara="1" rIns="68575" wrap="square" tIns="3427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6"/>
          <p:cNvSpPr txBox="1"/>
          <p:nvPr>
            <p:ph idx="1" type="body"/>
          </p:nvPr>
        </p:nvSpPr>
        <p:spPr>
          <a:xfrm>
            <a:off x="311700" y="1389600"/>
            <a:ext cx="2808000" cy="3179400"/>
          </a:xfrm>
          <a:prstGeom prst="rect">
            <a:avLst/>
          </a:prstGeom>
        </p:spPr>
        <p:txBody>
          <a:bodyPr anchorCtr="0" anchor="t" bIns="34275" lIns="68575" spcFirstLastPara="1" rIns="68575" wrap="square" tIns="34275">
            <a:normAutofit/>
          </a:bodyPr>
          <a:lstStyle>
            <a:lvl1pPr indent="-304800" lvl="0" marL="457200" rtl="0">
              <a:spcBef>
                <a:spcPts val="8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35" name="Google Shape;35;p6"/>
          <p:cNvSpPr txBox="1"/>
          <p:nvPr>
            <p:ph idx="12" type="sldNum"/>
          </p:nvPr>
        </p:nvSpPr>
        <p:spPr>
          <a:xfrm>
            <a:off x="8497999" y="4688759"/>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7" name="Google Shape;7;p1"/>
          <p:cNvSpPr txBox="1"/>
          <p:nvPr>
            <p:ph type="title"/>
          </p:nvPr>
        </p:nvSpPr>
        <p:spPr>
          <a:xfrm>
            <a:off x="2171700" y="573280"/>
            <a:ext cx="6457800" cy="969900"/>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dk1"/>
              </a:buClr>
              <a:buSzPts val="3000"/>
              <a:buFont typeface="Century Gothic"/>
              <a:buNone/>
              <a:defRPr b="0" i="0" sz="30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514350" y="1645920"/>
            <a:ext cx="8115300" cy="30180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800" u="none">
                <a:solidFill>
                  <a:srgbClr val="888888"/>
                </a:solidFill>
                <a:latin typeface="Century Gothic"/>
                <a:ea typeface="Century Gothic"/>
                <a:cs typeface="Century Gothic"/>
                <a:sym typeface="Century Gothic"/>
              </a:defRPr>
            </a:lvl1pPr>
            <a:lvl2pPr indent="0" lvl="1" marL="0" marR="0" rtl="0" algn="r">
              <a:spcBef>
                <a:spcPts val="0"/>
              </a:spcBef>
              <a:buNone/>
              <a:defRPr b="0" sz="800" u="none">
                <a:solidFill>
                  <a:srgbClr val="888888"/>
                </a:solidFill>
                <a:latin typeface="Century Gothic"/>
                <a:ea typeface="Century Gothic"/>
                <a:cs typeface="Century Gothic"/>
                <a:sym typeface="Century Gothic"/>
              </a:defRPr>
            </a:lvl2pPr>
            <a:lvl3pPr indent="0" lvl="2" marL="0" marR="0" rtl="0" algn="r">
              <a:spcBef>
                <a:spcPts val="0"/>
              </a:spcBef>
              <a:buNone/>
              <a:defRPr b="0" sz="800" u="none">
                <a:solidFill>
                  <a:srgbClr val="888888"/>
                </a:solidFill>
                <a:latin typeface="Century Gothic"/>
                <a:ea typeface="Century Gothic"/>
                <a:cs typeface="Century Gothic"/>
                <a:sym typeface="Century Gothic"/>
              </a:defRPr>
            </a:lvl3pPr>
            <a:lvl4pPr indent="0" lvl="3" marL="0" marR="0" rtl="0" algn="r">
              <a:spcBef>
                <a:spcPts val="0"/>
              </a:spcBef>
              <a:buNone/>
              <a:defRPr b="0" sz="800" u="none">
                <a:solidFill>
                  <a:srgbClr val="888888"/>
                </a:solidFill>
                <a:latin typeface="Century Gothic"/>
                <a:ea typeface="Century Gothic"/>
                <a:cs typeface="Century Gothic"/>
                <a:sym typeface="Century Gothic"/>
              </a:defRPr>
            </a:lvl4pPr>
            <a:lvl5pPr indent="0" lvl="4" marL="0" marR="0" rtl="0" algn="r">
              <a:spcBef>
                <a:spcPts val="0"/>
              </a:spcBef>
              <a:buNone/>
              <a:defRPr b="0" sz="800" u="none">
                <a:solidFill>
                  <a:srgbClr val="888888"/>
                </a:solidFill>
                <a:latin typeface="Century Gothic"/>
                <a:ea typeface="Century Gothic"/>
                <a:cs typeface="Century Gothic"/>
                <a:sym typeface="Century Gothic"/>
              </a:defRPr>
            </a:lvl5pPr>
            <a:lvl6pPr indent="0" lvl="5" marL="0" marR="0" rtl="0" algn="r">
              <a:spcBef>
                <a:spcPts val="0"/>
              </a:spcBef>
              <a:buNone/>
              <a:defRPr b="0" sz="800" u="none">
                <a:solidFill>
                  <a:srgbClr val="888888"/>
                </a:solidFill>
                <a:latin typeface="Century Gothic"/>
                <a:ea typeface="Century Gothic"/>
                <a:cs typeface="Century Gothic"/>
                <a:sym typeface="Century Gothic"/>
              </a:defRPr>
            </a:lvl6pPr>
            <a:lvl7pPr indent="0" lvl="6" marL="0" marR="0" rtl="0" algn="r">
              <a:spcBef>
                <a:spcPts val="0"/>
              </a:spcBef>
              <a:buNone/>
              <a:defRPr b="0" sz="800" u="none">
                <a:solidFill>
                  <a:srgbClr val="888888"/>
                </a:solidFill>
                <a:latin typeface="Century Gothic"/>
                <a:ea typeface="Century Gothic"/>
                <a:cs typeface="Century Gothic"/>
                <a:sym typeface="Century Gothic"/>
              </a:defRPr>
            </a:lvl7pPr>
            <a:lvl8pPr indent="0" lvl="7" marL="0" marR="0" rtl="0" algn="r">
              <a:spcBef>
                <a:spcPts val="0"/>
              </a:spcBef>
              <a:buNone/>
              <a:defRPr b="0" sz="800" u="none">
                <a:solidFill>
                  <a:srgbClr val="888888"/>
                </a:solidFill>
                <a:latin typeface="Century Gothic"/>
                <a:ea typeface="Century Gothic"/>
                <a:cs typeface="Century Gothic"/>
                <a:sym typeface="Century Gothic"/>
              </a:defRPr>
            </a:lvl8pPr>
            <a:lvl9pPr indent="0" lvl="8" marL="0" marR="0" rtl="0" algn="r">
              <a:spcBef>
                <a:spcPts val="0"/>
              </a:spcBef>
              <a:buNone/>
              <a:defRPr b="0" sz="800" u="non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txBox="1"/>
          <p:nvPr>
            <p:ph type="ctrTitle"/>
          </p:nvPr>
        </p:nvSpPr>
        <p:spPr>
          <a:xfrm>
            <a:off x="1028700" y="1123949"/>
            <a:ext cx="7086600" cy="1885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Do happier countries drink more or less than sad countries?</a:t>
            </a:r>
            <a:endParaRPr/>
          </a:p>
        </p:txBody>
      </p:sp>
      <p:sp>
        <p:nvSpPr>
          <p:cNvPr id="41" name="Google Shape;41;p7"/>
          <p:cNvSpPr txBox="1"/>
          <p:nvPr>
            <p:ph idx="1" type="subTitle"/>
          </p:nvPr>
        </p:nvSpPr>
        <p:spPr>
          <a:xfrm>
            <a:off x="1028700" y="2952751"/>
            <a:ext cx="7086600" cy="514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Rosanna, James, and Chris</a:t>
            </a:r>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901450" y="1496250"/>
            <a:ext cx="7591800" cy="2608800"/>
          </a:xfrm>
          <a:prstGeom prst="rect">
            <a:avLst/>
          </a:prstGeom>
        </p:spPr>
        <p:txBody>
          <a:bodyPr anchorCtr="0" anchor="ctr" bIns="34275" lIns="68575" spcFirstLastPara="1" rIns="68575" wrap="square" tIns="34275">
            <a:normAutofit/>
          </a:bodyPr>
          <a:lstStyle/>
          <a:p>
            <a:pPr indent="0" lvl="0" marL="0" rtl="0" algn="ctr">
              <a:lnSpc>
                <a:spcPct val="115000"/>
              </a:lnSpc>
              <a:spcBef>
                <a:spcPts val="0"/>
              </a:spcBef>
              <a:spcAft>
                <a:spcPts val="0"/>
              </a:spcAft>
              <a:buNone/>
            </a:pPr>
            <a:r>
              <a:rPr lang="en" sz="1900"/>
              <a:t>Now we understand why some countries are happy and sad. </a:t>
            </a:r>
            <a:endParaRPr sz="1900"/>
          </a:p>
          <a:p>
            <a:pPr indent="0" lvl="0" marL="0" rtl="0" algn="ctr">
              <a:lnSpc>
                <a:spcPct val="115000"/>
              </a:lnSpc>
              <a:spcBef>
                <a:spcPts val="0"/>
              </a:spcBef>
              <a:spcAft>
                <a:spcPts val="0"/>
              </a:spcAft>
              <a:buNone/>
            </a:pPr>
            <a:r>
              <a:t/>
            </a:r>
            <a:endParaRPr sz="1900"/>
          </a:p>
          <a:p>
            <a:pPr indent="0" lvl="0" marL="0" rtl="0" algn="ctr">
              <a:lnSpc>
                <a:spcPct val="115000"/>
              </a:lnSpc>
              <a:spcBef>
                <a:spcPts val="0"/>
              </a:spcBef>
              <a:spcAft>
                <a:spcPts val="0"/>
              </a:spcAft>
              <a:buNone/>
            </a:pPr>
            <a:r>
              <a:rPr lang="en" sz="1900"/>
              <a:t> Is there a Relationship between alcohol and happiness?</a:t>
            </a:r>
            <a:endParaRPr sz="1900"/>
          </a:p>
          <a:p>
            <a:pPr indent="0" lvl="0" marL="0" rtl="0" algn="ctr">
              <a:lnSpc>
                <a:spcPct val="115000"/>
              </a:lnSpc>
              <a:spcBef>
                <a:spcPts val="0"/>
              </a:spcBef>
              <a:spcAft>
                <a:spcPts val="0"/>
              </a:spcAft>
              <a:buClr>
                <a:schemeClr val="dk1"/>
              </a:buClr>
              <a:buSzPts val="1100"/>
              <a:buFont typeface="Arial"/>
              <a:buNone/>
            </a:pPr>
            <a:r>
              <a:t/>
            </a:r>
            <a:endParaRPr sz="1900"/>
          </a:p>
          <a:p>
            <a:pPr indent="0" lvl="0" marL="0" rtl="0" algn="ctr">
              <a:lnSpc>
                <a:spcPct val="115000"/>
              </a:lnSpc>
              <a:spcBef>
                <a:spcPts val="0"/>
              </a:spcBef>
              <a:spcAft>
                <a:spcPts val="0"/>
              </a:spcAft>
              <a:buClr>
                <a:schemeClr val="dk1"/>
              </a:buClr>
              <a:buSzPts val="1100"/>
              <a:buFont typeface="Arial"/>
              <a:buNone/>
            </a:pPr>
            <a:r>
              <a:rPr lang="en" sz="1900"/>
              <a:t>Do more sad countries drink more than other countries?</a:t>
            </a:r>
            <a:endParaRPr sz="2500"/>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39200" y="442025"/>
            <a:ext cx="6522325" cy="1945000"/>
          </a:xfrm>
          <a:prstGeom prst="rect">
            <a:avLst/>
          </a:prstGeom>
          <a:noFill/>
          <a:ln>
            <a:noFill/>
          </a:ln>
        </p:spPr>
      </p:pic>
      <p:sp>
        <p:nvSpPr>
          <p:cNvPr id="106" name="Google Shape;106;p17"/>
          <p:cNvSpPr txBox="1"/>
          <p:nvPr>
            <p:ph type="title"/>
          </p:nvPr>
        </p:nvSpPr>
        <p:spPr>
          <a:xfrm>
            <a:off x="6849150" y="1564250"/>
            <a:ext cx="2156400" cy="1617300"/>
          </a:xfrm>
          <a:prstGeom prst="rect">
            <a:avLst/>
          </a:prstGeom>
          <a:ln cap="flat" cmpd="sng" w="952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0"/>
              </a:spcBef>
              <a:spcAft>
                <a:spcPts val="0"/>
              </a:spcAft>
              <a:buNone/>
            </a:pPr>
            <a:r>
              <a:rPr lang="en" sz="1500"/>
              <a:t>Beer consumption is consistent with GDP , Happiness Score, and Social economic based factors.</a:t>
            </a:r>
            <a:endParaRPr sz="1500"/>
          </a:p>
        </p:txBody>
      </p:sp>
      <p:pic>
        <p:nvPicPr>
          <p:cNvPr id="107" name="Google Shape;107;p17"/>
          <p:cNvPicPr preferRelativeResize="0"/>
          <p:nvPr/>
        </p:nvPicPr>
        <p:blipFill>
          <a:blip r:embed="rId4">
            <a:alphaModFix/>
          </a:blip>
          <a:stretch>
            <a:fillRect/>
          </a:stretch>
        </p:blipFill>
        <p:spPr>
          <a:xfrm>
            <a:off x="519100" y="2727825"/>
            <a:ext cx="6230674" cy="2272750"/>
          </a:xfrm>
          <a:prstGeom prst="rect">
            <a:avLst/>
          </a:prstGeom>
          <a:noFill/>
          <a:ln>
            <a:noFill/>
          </a:ln>
        </p:spPr>
      </p:pic>
    </p:spTree>
  </p:cSld>
  <p:clrMapOvr>
    <a:masterClrMapping/>
  </p:clrMapOvr>
  <mc:AlternateContent>
    <mc:Choice Requires="p14">
      <p:transition spd="slow" p14:dur="1500">
        <p:pus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440550" y="2640275"/>
            <a:ext cx="6090250" cy="2364600"/>
          </a:xfrm>
          <a:prstGeom prst="rect">
            <a:avLst/>
          </a:prstGeom>
          <a:noFill/>
          <a:ln>
            <a:noFill/>
          </a:ln>
        </p:spPr>
      </p:pic>
      <p:pic>
        <p:nvPicPr>
          <p:cNvPr id="113" name="Google Shape;113;p18"/>
          <p:cNvPicPr preferRelativeResize="0"/>
          <p:nvPr/>
        </p:nvPicPr>
        <p:blipFill>
          <a:blip r:embed="rId4">
            <a:alphaModFix/>
          </a:blip>
          <a:stretch>
            <a:fillRect/>
          </a:stretch>
        </p:blipFill>
        <p:spPr>
          <a:xfrm>
            <a:off x="7025" y="206200"/>
            <a:ext cx="6412276" cy="2137425"/>
          </a:xfrm>
          <a:prstGeom prst="rect">
            <a:avLst/>
          </a:prstGeom>
          <a:noFill/>
          <a:ln>
            <a:noFill/>
          </a:ln>
        </p:spPr>
      </p:pic>
      <p:sp>
        <p:nvSpPr>
          <p:cNvPr id="114" name="Google Shape;114;p18"/>
          <p:cNvSpPr txBox="1"/>
          <p:nvPr>
            <p:ph type="title"/>
          </p:nvPr>
        </p:nvSpPr>
        <p:spPr>
          <a:xfrm>
            <a:off x="6681250" y="1732175"/>
            <a:ext cx="2085600" cy="1970700"/>
          </a:xfrm>
          <a:prstGeom prst="rect">
            <a:avLst/>
          </a:prstGeom>
          <a:ln cap="flat" cmpd="sng" w="952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1600"/>
              <a:t>Wine consumption is consistent with GDP , Happiness Score, and Social economic based factors trending lower .</a:t>
            </a:r>
            <a:endParaRPr/>
          </a:p>
        </p:txBody>
      </p:sp>
    </p:spTree>
  </p:cSld>
  <p:clrMapOvr>
    <a:masterClrMapping/>
  </p:clrMapOvr>
  <mc:AlternateContent>
    <mc:Choice Requires="p14">
      <p:transition spd="slow" p14:dur="15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513550" y="2736200"/>
            <a:ext cx="5776475" cy="2206550"/>
          </a:xfrm>
          <a:prstGeom prst="rect">
            <a:avLst/>
          </a:prstGeom>
          <a:noFill/>
          <a:ln>
            <a:noFill/>
          </a:ln>
        </p:spPr>
      </p:pic>
      <p:pic>
        <p:nvPicPr>
          <p:cNvPr id="120" name="Google Shape;120;p19"/>
          <p:cNvPicPr preferRelativeResize="0"/>
          <p:nvPr/>
        </p:nvPicPr>
        <p:blipFill>
          <a:blip r:embed="rId4">
            <a:alphaModFix/>
          </a:blip>
          <a:stretch>
            <a:fillRect/>
          </a:stretch>
        </p:blipFill>
        <p:spPr>
          <a:xfrm>
            <a:off x="0" y="228600"/>
            <a:ext cx="6481501" cy="2160500"/>
          </a:xfrm>
          <a:prstGeom prst="rect">
            <a:avLst/>
          </a:prstGeom>
          <a:noFill/>
          <a:ln>
            <a:noFill/>
          </a:ln>
        </p:spPr>
      </p:pic>
      <p:sp>
        <p:nvSpPr>
          <p:cNvPr id="121" name="Google Shape;121;p19"/>
          <p:cNvSpPr txBox="1"/>
          <p:nvPr>
            <p:ph type="title"/>
          </p:nvPr>
        </p:nvSpPr>
        <p:spPr>
          <a:xfrm>
            <a:off x="6446900" y="1467050"/>
            <a:ext cx="2426700" cy="2206500"/>
          </a:xfrm>
          <a:prstGeom prst="rect">
            <a:avLst/>
          </a:prstGeom>
          <a:solidFill>
            <a:srgbClr val="FFFFFE"/>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314960" lvl="0" marL="457200" rtl="0" algn="l">
              <a:spcBef>
                <a:spcPts val="0"/>
              </a:spcBef>
              <a:spcAft>
                <a:spcPts val="0"/>
              </a:spcAft>
              <a:buClr>
                <a:schemeClr val="dk1"/>
              </a:buClr>
              <a:buSzPts val="1360"/>
              <a:buChar char="●"/>
            </a:pPr>
            <a:r>
              <a:rPr lang="en" sz="1360"/>
              <a:t>S</a:t>
            </a:r>
            <a:r>
              <a:rPr lang="en" sz="1360"/>
              <a:t>pirits Consumption For SE Asia is low against the happiness score compared to Wine. </a:t>
            </a:r>
            <a:endParaRPr sz="1360"/>
          </a:p>
          <a:p>
            <a:pPr indent="-314960" lvl="0" marL="457200" rtl="0" algn="l">
              <a:spcBef>
                <a:spcPts val="0"/>
              </a:spcBef>
              <a:spcAft>
                <a:spcPts val="0"/>
              </a:spcAft>
              <a:buClr>
                <a:schemeClr val="dk1"/>
              </a:buClr>
              <a:buSzPts val="1360"/>
              <a:buChar char="●"/>
            </a:pPr>
            <a:r>
              <a:rPr lang="en" sz="1360"/>
              <a:t>Sub-Saharan Africa continues to trend low.</a:t>
            </a:r>
            <a:endParaRPr sz="1360"/>
          </a:p>
          <a:p>
            <a:pPr indent="-314960" lvl="0" marL="457200" rtl="0" algn="l">
              <a:spcBef>
                <a:spcPts val="0"/>
              </a:spcBef>
              <a:spcAft>
                <a:spcPts val="0"/>
              </a:spcAft>
              <a:buClr>
                <a:schemeClr val="dk1"/>
              </a:buClr>
              <a:buSzPts val="1360"/>
              <a:buChar char="●"/>
            </a:pPr>
            <a:r>
              <a:rPr lang="en" sz="1360"/>
              <a:t>Liberia out numbers the other countries</a:t>
            </a:r>
            <a:endParaRPr sz="1360"/>
          </a:p>
        </p:txBody>
      </p:sp>
    </p:spTree>
  </p:cSld>
  <p:clrMapOvr>
    <a:masterClrMapping/>
  </p:clrMapOvr>
  <mc:AlternateContent>
    <mc:Choice Requires="p14">
      <p:transition spd="slow" p14:dur="15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73400" y="3837025"/>
            <a:ext cx="8520600" cy="998100"/>
          </a:xfrm>
          <a:prstGeom prst="rect">
            <a:avLst/>
          </a:prstGeom>
          <a:ln cap="flat" cmpd="sng" w="952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spcBef>
                <a:spcPts val="0"/>
              </a:spcBef>
              <a:spcAft>
                <a:spcPts val="0"/>
              </a:spcAft>
              <a:buNone/>
            </a:pPr>
            <a:r>
              <a:rPr lang="en" sz="1500"/>
              <a:t>You have seen where alcohol consumption stands individually; Here we have a collective view on how it looks with all the Top/Bottom Ten Happiest countries. Another quick take away we have here is that Wine and Beer are in it for the number 1 spot! </a:t>
            </a:r>
            <a:endParaRPr sz="1500"/>
          </a:p>
        </p:txBody>
      </p:sp>
      <p:pic>
        <p:nvPicPr>
          <p:cNvPr id="127" name="Google Shape;127;p20"/>
          <p:cNvPicPr preferRelativeResize="0"/>
          <p:nvPr/>
        </p:nvPicPr>
        <p:blipFill>
          <a:blip r:embed="rId3">
            <a:alphaModFix/>
          </a:blip>
          <a:stretch>
            <a:fillRect/>
          </a:stretch>
        </p:blipFill>
        <p:spPr>
          <a:xfrm>
            <a:off x="1295400" y="304800"/>
            <a:ext cx="6622922" cy="3532225"/>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1369225" y="1518644"/>
            <a:ext cx="6457800" cy="2266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200"/>
              <a:t>How did we gather, clean, and finalize the data for analysis?</a:t>
            </a:r>
            <a:endParaRPr sz="3200"/>
          </a:p>
        </p:txBody>
      </p:sp>
    </p:spTree>
  </p:cSld>
  <p:clrMapOvr>
    <a:masterClrMapping/>
  </p:clrMapOvr>
  <mc:AlternateContent>
    <mc:Choice Requires="p14">
      <p:transition spd="slow" p14:dur="1500">
        <p14:flip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468425" y="122875"/>
            <a:ext cx="4443300" cy="9546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Gathering the Data</a:t>
            </a:r>
            <a:endParaRPr/>
          </a:p>
        </p:txBody>
      </p:sp>
      <p:sp>
        <p:nvSpPr>
          <p:cNvPr id="138" name="Google Shape;138;p22"/>
          <p:cNvSpPr txBox="1"/>
          <p:nvPr/>
        </p:nvSpPr>
        <p:spPr>
          <a:xfrm>
            <a:off x="333125" y="1918150"/>
            <a:ext cx="2656500" cy="209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2 data sets were used from Kaggle.com.  One of the columns in the data sets had to be renamed in order to merge them into one data frame</a:t>
            </a:r>
            <a:endParaRPr sz="1500"/>
          </a:p>
        </p:txBody>
      </p:sp>
      <p:pic>
        <p:nvPicPr>
          <p:cNvPr id="139" name="Google Shape;139;p22"/>
          <p:cNvPicPr preferRelativeResize="0"/>
          <p:nvPr/>
        </p:nvPicPr>
        <p:blipFill>
          <a:blip r:embed="rId3">
            <a:alphaModFix/>
          </a:blip>
          <a:stretch>
            <a:fillRect/>
          </a:stretch>
        </p:blipFill>
        <p:spPr>
          <a:xfrm>
            <a:off x="3371575" y="3022125"/>
            <a:ext cx="4930551" cy="1952450"/>
          </a:xfrm>
          <a:prstGeom prst="rect">
            <a:avLst/>
          </a:prstGeom>
          <a:noFill/>
          <a:ln cap="flat" cmpd="sng" w="9525">
            <a:solidFill>
              <a:schemeClr val="dk2"/>
            </a:solidFill>
            <a:prstDash val="solid"/>
            <a:round/>
            <a:headEnd len="sm" w="sm" type="none"/>
            <a:tailEnd len="sm" w="sm" type="none"/>
          </a:ln>
        </p:spPr>
      </p:pic>
      <p:pic>
        <p:nvPicPr>
          <p:cNvPr id="140" name="Google Shape;140;p22"/>
          <p:cNvPicPr preferRelativeResize="0"/>
          <p:nvPr/>
        </p:nvPicPr>
        <p:blipFill>
          <a:blip r:embed="rId4">
            <a:alphaModFix/>
          </a:blip>
          <a:stretch>
            <a:fillRect/>
          </a:stretch>
        </p:blipFill>
        <p:spPr>
          <a:xfrm>
            <a:off x="3377323" y="1058048"/>
            <a:ext cx="4930549" cy="1816518"/>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6475875" y="1816900"/>
            <a:ext cx="21369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Created new data frame and </a:t>
            </a:r>
            <a:r>
              <a:rPr lang="en"/>
              <a:t>columns were renamed for the final group data frame for analysis</a:t>
            </a:r>
            <a:endParaRPr/>
          </a:p>
          <a:p>
            <a:pPr indent="-317500" lvl="0" marL="457200" rtl="0" algn="l">
              <a:spcBef>
                <a:spcPts val="0"/>
              </a:spcBef>
              <a:spcAft>
                <a:spcPts val="0"/>
              </a:spcAft>
              <a:buSzPts val="1400"/>
              <a:buChar char="●"/>
            </a:pPr>
            <a:r>
              <a:rPr lang="en"/>
              <a:t>Data frame was exported into new csv file</a:t>
            </a:r>
            <a:endParaRPr/>
          </a:p>
        </p:txBody>
      </p:sp>
      <p:pic>
        <p:nvPicPr>
          <p:cNvPr id="146" name="Google Shape;146;p23"/>
          <p:cNvPicPr preferRelativeResize="0"/>
          <p:nvPr/>
        </p:nvPicPr>
        <p:blipFill>
          <a:blip r:embed="rId3">
            <a:alphaModFix/>
          </a:blip>
          <a:stretch>
            <a:fillRect/>
          </a:stretch>
        </p:blipFill>
        <p:spPr>
          <a:xfrm>
            <a:off x="230525" y="1430575"/>
            <a:ext cx="6003074" cy="2192525"/>
          </a:xfrm>
          <a:prstGeom prst="rect">
            <a:avLst/>
          </a:prstGeom>
          <a:noFill/>
          <a:ln cap="flat" cmpd="sng" w="9525">
            <a:solidFill>
              <a:schemeClr val="dk2"/>
            </a:solidFill>
            <a:prstDash val="solid"/>
            <a:round/>
            <a:headEnd len="sm" w="sm" type="none"/>
            <a:tailEnd len="sm" w="sm" type="none"/>
          </a:ln>
        </p:spPr>
      </p:pic>
      <p:sp>
        <p:nvSpPr>
          <p:cNvPr id="147" name="Google Shape;147;p23"/>
          <p:cNvSpPr txBox="1"/>
          <p:nvPr/>
        </p:nvSpPr>
        <p:spPr>
          <a:xfrm>
            <a:off x="5079200" y="281000"/>
            <a:ext cx="377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rPr>
              <a:t>Cleaning the Data</a:t>
            </a:r>
            <a:endParaRPr sz="2800">
              <a:solidFill>
                <a:schemeClr val="dk1"/>
              </a:solidFill>
            </a:endParaRPr>
          </a:p>
        </p:txBody>
      </p:sp>
      <p:pic>
        <p:nvPicPr>
          <p:cNvPr id="148" name="Google Shape;148;p23"/>
          <p:cNvPicPr preferRelativeResize="0"/>
          <p:nvPr/>
        </p:nvPicPr>
        <p:blipFill>
          <a:blip r:embed="rId4">
            <a:alphaModFix/>
          </a:blip>
          <a:stretch>
            <a:fillRect/>
          </a:stretch>
        </p:blipFill>
        <p:spPr>
          <a:xfrm>
            <a:off x="687725" y="4002275"/>
            <a:ext cx="4943475" cy="5334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nvSpPr>
        <p:spPr>
          <a:xfrm>
            <a:off x="5866275" y="1588300"/>
            <a:ext cx="2824200" cy="23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Sorted data in descending order for happiness score for new data frame</a:t>
            </a:r>
            <a:endParaRPr/>
          </a:p>
          <a:p>
            <a:pPr indent="-317500" lvl="0" marL="457200" rtl="0" algn="l">
              <a:spcBef>
                <a:spcPts val="0"/>
              </a:spcBef>
              <a:spcAft>
                <a:spcPts val="0"/>
              </a:spcAft>
              <a:buSzPts val="1400"/>
              <a:buChar char="●"/>
            </a:pPr>
            <a:r>
              <a:rPr lang="en"/>
              <a:t>Used .nlargest and .nsmallest for top and bottom 10 countries </a:t>
            </a:r>
            <a:r>
              <a:rPr lang="en"/>
              <a:t>mankind</a:t>
            </a:r>
            <a:r>
              <a:rPr lang="en"/>
              <a:t> 2 dataframes</a:t>
            </a:r>
            <a:endParaRPr/>
          </a:p>
          <a:p>
            <a:pPr indent="-317500" lvl="0" marL="457200" rtl="0" algn="l">
              <a:spcBef>
                <a:spcPts val="0"/>
              </a:spcBef>
              <a:spcAft>
                <a:spcPts val="0"/>
              </a:spcAft>
              <a:buSzPts val="1400"/>
              <a:buChar char="●"/>
            </a:pPr>
            <a:r>
              <a:rPr lang="en"/>
              <a:t>Merged </a:t>
            </a:r>
            <a:r>
              <a:rPr lang="en"/>
              <a:t>both</a:t>
            </a:r>
            <a:r>
              <a:rPr lang="en"/>
              <a:t> data frames into one for analysis of top and bottom 10 countries</a:t>
            </a:r>
            <a:endParaRPr/>
          </a:p>
        </p:txBody>
      </p:sp>
      <p:sp>
        <p:nvSpPr>
          <p:cNvPr id="154" name="Google Shape;154;p24"/>
          <p:cNvSpPr txBox="1"/>
          <p:nvPr/>
        </p:nvSpPr>
        <p:spPr>
          <a:xfrm>
            <a:off x="5079200" y="281000"/>
            <a:ext cx="377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rPr>
              <a:t>Finalizing </a:t>
            </a:r>
            <a:r>
              <a:rPr lang="en" sz="2800">
                <a:solidFill>
                  <a:schemeClr val="dk1"/>
                </a:solidFill>
              </a:rPr>
              <a:t>the Data</a:t>
            </a:r>
            <a:endParaRPr sz="2800">
              <a:solidFill>
                <a:schemeClr val="dk1"/>
              </a:solidFill>
            </a:endParaRPr>
          </a:p>
        </p:txBody>
      </p:sp>
      <p:pic>
        <p:nvPicPr>
          <p:cNvPr id="155" name="Google Shape;155;p24"/>
          <p:cNvPicPr preferRelativeResize="0"/>
          <p:nvPr/>
        </p:nvPicPr>
        <p:blipFill>
          <a:blip r:embed="rId3">
            <a:alphaModFix/>
          </a:blip>
          <a:stretch>
            <a:fillRect/>
          </a:stretch>
        </p:blipFill>
        <p:spPr>
          <a:xfrm>
            <a:off x="152400" y="1323350"/>
            <a:ext cx="5561475" cy="1503725"/>
          </a:xfrm>
          <a:prstGeom prst="rect">
            <a:avLst/>
          </a:prstGeom>
          <a:noFill/>
          <a:ln cap="flat" cmpd="sng" w="9525">
            <a:solidFill>
              <a:schemeClr val="dk2"/>
            </a:solidFill>
            <a:prstDash val="solid"/>
            <a:round/>
            <a:headEnd len="sm" w="sm" type="none"/>
            <a:tailEnd len="sm" w="sm" type="none"/>
          </a:ln>
        </p:spPr>
      </p:pic>
      <p:pic>
        <p:nvPicPr>
          <p:cNvPr id="156" name="Google Shape;156;p24"/>
          <p:cNvPicPr preferRelativeResize="0"/>
          <p:nvPr/>
        </p:nvPicPr>
        <p:blipFill>
          <a:blip r:embed="rId4">
            <a:alphaModFix/>
          </a:blip>
          <a:stretch>
            <a:fillRect/>
          </a:stretch>
        </p:blipFill>
        <p:spPr>
          <a:xfrm>
            <a:off x="152399" y="3194466"/>
            <a:ext cx="5561474" cy="1366283"/>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4737500" y="39875"/>
            <a:ext cx="3968100" cy="969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r>
              <a:rPr lang="en"/>
              <a:t>Analyzing the Data</a:t>
            </a:r>
            <a:endParaRPr/>
          </a:p>
        </p:txBody>
      </p:sp>
      <p:pic>
        <p:nvPicPr>
          <p:cNvPr id="162" name="Google Shape;162;p25"/>
          <p:cNvPicPr preferRelativeResize="0"/>
          <p:nvPr/>
        </p:nvPicPr>
        <p:blipFill>
          <a:blip r:embed="rId3">
            <a:alphaModFix/>
          </a:blip>
          <a:stretch>
            <a:fillRect/>
          </a:stretch>
        </p:blipFill>
        <p:spPr>
          <a:xfrm>
            <a:off x="141675" y="1281025"/>
            <a:ext cx="5955169" cy="3420775"/>
          </a:xfrm>
          <a:prstGeom prst="rect">
            <a:avLst/>
          </a:prstGeom>
          <a:noFill/>
          <a:ln cap="flat" cmpd="sng" w="9525">
            <a:solidFill>
              <a:schemeClr val="dk2"/>
            </a:solidFill>
            <a:prstDash val="solid"/>
            <a:round/>
            <a:headEnd len="sm" w="sm" type="none"/>
            <a:tailEnd len="sm" w="sm" type="none"/>
          </a:ln>
        </p:spPr>
      </p:pic>
      <p:sp>
        <p:nvSpPr>
          <p:cNvPr id="163" name="Google Shape;163;p25"/>
          <p:cNvSpPr txBox="1"/>
          <p:nvPr/>
        </p:nvSpPr>
        <p:spPr>
          <a:xfrm>
            <a:off x="6356750" y="1679975"/>
            <a:ext cx="2593200" cy="23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Used Linear regression on scatter plots to analyze trends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.groupby was used to group the data by region for analysis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Bar charts and pie plots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R-value was used on scatter plots</a:t>
            </a:r>
            <a:endParaRPr>
              <a:latin typeface="Century Gothic"/>
              <a:ea typeface="Century Gothic"/>
              <a:cs typeface="Century Gothic"/>
              <a:sym typeface="Century Gothic"/>
            </a:endParaRPr>
          </a:p>
        </p:txBody>
      </p:sp>
    </p:spTree>
  </p:cSld>
  <p:clrMapOvr>
    <a:masterClrMapping/>
  </p:clrMapOvr>
  <mc:AlternateContent>
    <mc:Choice Requires="p14">
      <p:transition spd="slow" p14:dur="15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8"/>
          <p:cNvSpPr txBox="1"/>
          <p:nvPr>
            <p:ph type="ctrTitle"/>
          </p:nvPr>
        </p:nvSpPr>
        <p:spPr>
          <a:xfrm>
            <a:off x="1028700" y="1352554"/>
            <a:ext cx="7086600" cy="1368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7" name="Google Shape;47;p8"/>
          <p:cNvSpPr txBox="1"/>
          <p:nvPr>
            <p:ph idx="1" type="subTitle"/>
          </p:nvPr>
        </p:nvSpPr>
        <p:spPr>
          <a:xfrm>
            <a:off x="1028700" y="2724151"/>
            <a:ext cx="7086600" cy="514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8" name="Google Shape;48;p8"/>
          <p:cNvPicPr preferRelativeResize="0"/>
          <p:nvPr/>
        </p:nvPicPr>
        <p:blipFill>
          <a:blip r:embed="rId3">
            <a:alphaModFix/>
          </a:blip>
          <a:stretch>
            <a:fillRect/>
          </a:stretch>
        </p:blipFill>
        <p:spPr>
          <a:xfrm>
            <a:off x="0" y="-51808"/>
            <a:ext cx="4154350" cy="3032833"/>
          </a:xfrm>
          <a:prstGeom prst="rect">
            <a:avLst/>
          </a:prstGeom>
          <a:noFill/>
          <a:ln>
            <a:noFill/>
          </a:ln>
        </p:spPr>
      </p:pic>
      <p:pic>
        <p:nvPicPr>
          <p:cNvPr id="49" name="Google Shape;49;p8"/>
          <p:cNvPicPr preferRelativeResize="0"/>
          <p:nvPr/>
        </p:nvPicPr>
        <p:blipFill>
          <a:blip r:embed="rId4">
            <a:alphaModFix/>
          </a:blip>
          <a:stretch>
            <a:fillRect/>
          </a:stretch>
        </p:blipFill>
        <p:spPr>
          <a:xfrm>
            <a:off x="4154350" y="-6100"/>
            <a:ext cx="4984150" cy="3032825"/>
          </a:xfrm>
          <a:prstGeom prst="rect">
            <a:avLst/>
          </a:prstGeom>
          <a:noFill/>
          <a:ln>
            <a:noFill/>
          </a:ln>
        </p:spPr>
      </p:pic>
      <p:pic>
        <p:nvPicPr>
          <p:cNvPr id="50" name="Google Shape;50;p8"/>
          <p:cNvPicPr preferRelativeResize="0"/>
          <p:nvPr/>
        </p:nvPicPr>
        <p:blipFill>
          <a:blip r:embed="rId5">
            <a:alphaModFix/>
          </a:blip>
          <a:stretch>
            <a:fillRect/>
          </a:stretch>
        </p:blipFill>
        <p:spPr>
          <a:xfrm>
            <a:off x="58925" y="2980975"/>
            <a:ext cx="3969050" cy="2162525"/>
          </a:xfrm>
          <a:prstGeom prst="rect">
            <a:avLst/>
          </a:prstGeom>
          <a:noFill/>
          <a:ln>
            <a:noFill/>
          </a:ln>
        </p:spPr>
      </p:pic>
      <p:pic>
        <p:nvPicPr>
          <p:cNvPr id="51" name="Google Shape;51;p8"/>
          <p:cNvPicPr preferRelativeResize="0"/>
          <p:nvPr/>
        </p:nvPicPr>
        <p:blipFill>
          <a:blip r:embed="rId6">
            <a:alphaModFix/>
          </a:blip>
          <a:stretch>
            <a:fillRect/>
          </a:stretch>
        </p:blipFill>
        <p:spPr>
          <a:xfrm>
            <a:off x="4027962" y="2981025"/>
            <a:ext cx="5110549" cy="21994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4572000" y="292625"/>
            <a:ext cx="42603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Visualizing the Data</a:t>
            </a:r>
            <a:endParaRPr/>
          </a:p>
        </p:txBody>
      </p:sp>
      <p:pic>
        <p:nvPicPr>
          <p:cNvPr id="169" name="Google Shape;169;p26"/>
          <p:cNvPicPr preferRelativeResize="0"/>
          <p:nvPr/>
        </p:nvPicPr>
        <p:blipFill>
          <a:blip r:embed="rId3">
            <a:alphaModFix/>
          </a:blip>
          <a:stretch>
            <a:fillRect/>
          </a:stretch>
        </p:blipFill>
        <p:spPr>
          <a:xfrm>
            <a:off x="664981" y="1241450"/>
            <a:ext cx="5441617" cy="1726775"/>
          </a:xfrm>
          <a:prstGeom prst="rect">
            <a:avLst/>
          </a:prstGeom>
          <a:noFill/>
          <a:ln cap="flat" cmpd="sng" w="9525">
            <a:solidFill>
              <a:schemeClr val="dk2"/>
            </a:solidFill>
            <a:prstDash val="solid"/>
            <a:round/>
            <a:headEnd len="sm" w="sm" type="none"/>
            <a:tailEnd len="sm" w="sm" type="none"/>
          </a:ln>
        </p:spPr>
      </p:pic>
      <p:pic>
        <p:nvPicPr>
          <p:cNvPr id="170" name="Google Shape;170;p26"/>
          <p:cNvPicPr preferRelativeResize="0"/>
          <p:nvPr/>
        </p:nvPicPr>
        <p:blipFill>
          <a:blip r:embed="rId4">
            <a:alphaModFix/>
          </a:blip>
          <a:stretch>
            <a:fillRect/>
          </a:stretch>
        </p:blipFill>
        <p:spPr>
          <a:xfrm>
            <a:off x="1009650" y="3107525"/>
            <a:ext cx="4576850" cy="1726775"/>
          </a:xfrm>
          <a:prstGeom prst="rect">
            <a:avLst/>
          </a:prstGeom>
          <a:noFill/>
          <a:ln cap="flat" cmpd="sng" w="9525">
            <a:solidFill>
              <a:schemeClr val="dk2"/>
            </a:solidFill>
            <a:prstDash val="solid"/>
            <a:round/>
            <a:headEnd len="sm" w="sm" type="none"/>
            <a:tailEnd len="sm" w="sm" type="none"/>
          </a:ln>
        </p:spPr>
      </p:pic>
      <p:sp>
        <p:nvSpPr>
          <p:cNvPr id="171" name="Google Shape;171;p26"/>
          <p:cNvSpPr txBox="1"/>
          <p:nvPr/>
        </p:nvSpPr>
        <p:spPr>
          <a:xfrm>
            <a:off x="6536525" y="1843100"/>
            <a:ext cx="22395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The Seaborn library was used for more visually appealing bar charts and scatter plots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Matplotlib was used for our pie charts</a:t>
            </a:r>
            <a:endParaRPr>
              <a:latin typeface="Century Gothic"/>
              <a:ea typeface="Century Gothic"/>
              <a:cs typeface="Century Gothic"/>
              <a:sym typeface="Century Gothic"/>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996925" y="292625"/>
            <a:ext cx="48354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Challenges and Victories</a:t>
            </a:r>
            <a:endParaRPr/>
          </a:p>
        </p:txBody>
      </p:sp>
      <p:sp>
        <p:nvSpPr>
          <p:cNvPr id="177" name="Google Shape;177;p27"/>
          <p:cNvSpPr txBox="1"/>
          <p:nvPr/>
        </p:nvSpPr>
        <p:spPr>
          <a:xfrm>
            <a:off x="5915025" y="1437725"/>
            <a:ext cx="2796900" cy="255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Sorting the data in order to get the data for the top and bottom 10 countries</a:t>
            </a:r>
            <a:endParaRPr>
              <a:latin typeface="Century Gothic"/>
              <a:ea typeface="Century Gothic"/>
              <a:cs typeface="Century Gothic"/>
              <a:sym typeface="Century Gothic"/>
            </a:endParaRPr>
          </a:p>
          <a:p>
            <a:pPr indent="-317500" lvl="0" marL="457200" rtl="0" algn="l">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Moving the legend box from overlapping the pie chart</a:t>
            </a:r>
            <a:endParaRPr>
              <a:solidFill>
                <a:schemeClr val="dk1"/>
              </a:solidFill>
              <a:latin typeface="Century Gothic"/>
              <a:ea typeface="Century Gothic"/>
              <a:cs typeface="Century Gothic"/>
              <a:sym typeface="Century Gothic"/>
            </a:endParaRPr>
          </a:p>
          <a:p>
            <a:pPr indent="-317500" lvl="0" marL="457200" rtl="0" algn="l">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Understanding how seaborn works and debugging undefined variable</a:t>
            </a:r>
            <a:endParaRPr>
              <a:solidFill>
                <a:schemeClr val="dk1"/>
              </a:solidFill>
              <a:latin typeface="Century Gothic"/>
              <a:ea typeface="Century Gothic"/>
              <a:cs typeface="Century Gothic"/>
              <a:sym typeface="Century Gothic"/>
            </a:endParaRPr>
          </a:p>
        </p:txBody>
      </p:sp>
      <p:pic>
        <p:nvPicPr>
          <p:cNvPr id="178" name="Google Shape;178;p27"/>
          <p:cNvPicPr preferRelativeResize="0"/>
          <p:nvPr/>
        </p:nvPicPr>
        <p:blipFill>
          <a:blip r:embed="rId3">
            <a:alphaModFix/>
          </a:blip>
          <a:stretch>
            <a:fillRect/>
          </a:stretch>
        </p:blipFill>
        <p:spPr>
          <a:xfrm>
            <a:off x="186772" y="786425"/>
            <a:ext cx="4672775" cy="1147950"/>
          </a:xfrm>
          <a:prstGeom prst="rect">
            <a:avLst/>
          </a:prstGeom>
          <a:noFill/>
          <a:ln cap="flat" cmpd="sng" w="9525">
            <a:solidFill>
              <a:schemeClr val="dk2"/>
            </a:solidFill>
            <a:prstDash val="solid"/>
            <a:round/>
            <a:headEnd len="sm" w="sm" type="none"/>
            <a:tailEnd len="sm" w="sm" type="none"/>
          </a:ln>
        </p:spPr>
      </p:pic>
      <p:pic>
        <p:nvPicPr>
          <p:cNvPr id="179" name="Google Shape;179;p27"/>
          <p:cNvPicPr preferRelativeResize="0"/>
          <p:nvPr/>
        </p:nvPicPr>
        <p:blipFill>
          <a:blip r:embed="rId4">
            <a:alphaModFix/>
          </a:blip>
          <a:stretch>
            <a:fillRect/>
          </a:stretch>
        </p:blipFill>
        <p:spPr>
          <a:xfrm>
            <a:off x="457200" y="2010575"/>
            <a:ext cx="4151225" cy="1599950"/>
          </a:xfrm>
          <a:prstGeom prst="rect">
            <a:avLst/>
          </a:prstGeom>
          <a:noFill/>
          <a:ln cap="flat" cmpd="sng" w="9525">
            <a:solidFill>
              <a:schemeClr val="dk2"/>
            </a:solidFill>
            <a:prstDash val="solid"/>
            <a:round/>
            <a:headEnd len="sm" w="sm" type="none"/>
            <a:tailEnd len="sm" w="sm" type="none"/>
          </a:ln>
        </p:spPr>
      </p:pic>
      <p:pic>
        <p:nvPicPr>
          <p:cNvPr id="180" name="Google Shape;180;p27"/>
          <p:cNvPicPr preferRelativeResize="0"/>
          <p:nvPr/>
        </p:nvPicPr>
        <p:blipFill>
          <a:blip r:embed="rId5">
            <a:alphaModFix/>
          </a:blip>
          <a:stretch>
            <a:fillRect/>
          </a:stretch>
        </p:blipFill>
        <p:spPr>
          <a:xfrm>
            <a:off x="228600" y="3696498"/>
            <a:ext cx="4572001" cy="1407395"/>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6193625" y="116075"/>
            <a:ext cx="2435700" cy="969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Conclusion</a:t>
            </a:r>
            <a:endParaRPr/>
          </a:p>
        </p:txBody>
      </p:sp>
      <p:sp>
        <p:nvSpPr>
          <p:cNvPr id="186" name="Google Shape;186;p28"/>
          <p:cNvSpPr txBox="1"/>
          <p:nvPr/>
        </p:nvSpPr>
        <p:spPr>
          <a:xfrm>
            <a:off x="450050" y="1009775"/>
            <a:ext cx="8283300" cy="40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Discussion</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Finding a relationship between happiness and drinking consumption is more complicated than we initially thought.</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We needed to find what makes a country happier than others; and that involves analyzing social support, views of corruption, GDP, and freedom of life choices for each country and region</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Findings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Strong correlation between a a countries’ happiness and GDP</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Countries with higher social support, freedom of choices, and less views of </a:t>
            </a:r>
            <a:r>
              <a:rPr lang="en">
                <a:latin typeface="Century Gothic"/>
                <a:ea typeface="Century Gothic"/>
                <a:cs typeface="Century Gothic"/>
                <a:sym typeface="Century Gothic"/>
              </a:rPr>
              <a:t>corruption</a:t>
            </a:r>
            <a:r>
              <a:rPr lang="en">
                <a:latin typeface="Century Gothic"/>
                <a:ea typeface="Century Gothic"/>
                <a:cs typeface="Century Gothic"/>
                <a:sym typeface="Century Gothic"/>
              </a:rPr>
              <a:t> tend to have higher GDP and happiness scores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The region where a person lives also impacts a person’s happiness.</a:t>
            </a:r>
            <a:endParaRPr>
              <a:latin typeface="Century Gothic"/>
              <a:ea typeface="Century Gothic"/>
              <a:cs typeface="Century Gothic"/>
              <a:sym typeface="Century Gothic"/>
            </a:endParaRPr>
          </a:p>
          <a:p>
            <a:pPr indent="-317500" lvl="1" marL="914400" rtl="0" algn="l">
              <a:spcBef>
                <a:spcPts val="0"/>
              </a:spcBef>
              <a:spcAft>
                <a:spcPts val="0"/>
              </a:spcAft>
              <a:buSzPts val="1400"/>
              <a:buFont typeface="Century Gothic"/>
              <a:buChar char="○"/>
            </a:pPr>
            <a:r>
              <a:rPr lang="en">
                <a:latin typeface="Century Gothic"/>
                <a:ea typeface="Century Gothic"/>
                <a:cs typeface="Century Gothic"/>
                <a:sym typeface="Century Gothic"/>
              </a:rPr>
              <a:t>Sub-Sahara Africa and Southeast Asia vs. Western Europe and Australia and New Zealand</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Final Thoughts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Initially we thought the less happy a country was, the higher drinking consumption they </a:t>
            </a:r>
            <a:r>
              <a:rPr lang="en">
                <a:latin typeface="Century Gothic"/>
                <a:ea typeface="Century Gothic"/>
                <a:cs typeface="Century Gothic"/>
                <a:sym typeface="Century Gothic"/>
              </a:rPr>
              <a:t>would</a:t>
            </a:r>
            <a:r>
              <a:rPr lang="en">
                <a:latin typeface="Century Gothic"/>
                <a:ea typeface="Century Gothic"/>
                <a:cs typeface="Century Gothic"/>
                <a:sym typeface="Century Gothic"/>
              </a:rPr>
              <a:t> have.  However we found the opposite.</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Is it because poor countries have less to spend or something else? More research is needed.</a:t>
            </a:r>
            <a:endParaRPr>
              <a:latin typeface="Century Gothic"/>
              <a:ea typeface="Century Gothic"/>
              <a:cs typeface="Century Gothic"/>
              <a:sym typeface="Century Gothic"/>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864400" y="1900250"/>
            <a:ext cx="7415100" cy="1543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3900"/>
              <a:t>What questions do you have?</a:t>
            </a:r>
            <a:endParaRPr sz="3900"/>
          </a:p>
        </p:txBody>
      </p:sp>
    </p:spTree>
  </p:cSld>
  <p:clrMapOvr>
    <a:masterClrMapping/>
  </p:clrMapOvr>
  <mc:AlternateContent>
    <mc:Choice Requires="p14">
      <p:transition spd="slow" p14:dur="15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9"/>
          <p:cNvPicPr preferRelativeResize="0"/>
          <p:nvPr/>
        </p:nvPicPr>
        <p:blipFill>
          <a:blip r:embed="rId3">
            <a:alphaModFix/>
          </a:blip>
          <a:stretch>
            <a:fillRect/>
          </a:stretch>
        </p:blipFill>
        <p:spPr>
          <a:xfrm>
            <a:off x="152400" y="1104350"/>
            <a:ext cx="8839200" cy="3857625"/>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0"/>
          <p:cNvPicPr preferRelativeResize="0"/>
          <p:nvPr/>
        </p:nvPicPr>
        <p:blipFill>
          <a:blip r:embed="rId3">
            <a:alphaModFix/>
          </a:blip>
          <a:stretch>
            <a:fillRect/>
          </a:stretch>
        </p:blipFill>
        <p:spPr>
          <a:xfrm>
            <a:off x="212925" y="1089200"/>
            <a:ext cx="8839200" cy="39181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1"/>
          <p:cNvPicPr preferRelativeResize="0"/>
          <p:nvPr/>
        </p:nvPicPr>
        <p:blipFill>
          <a:blip r:embed="rId3">
            <a:alphaModFix/>
          </a:blip>
          <a:stretch>
            <a:fillRect/>
          </a:stretch>
        </p:blipFill>
        <p:spPr>
          <a:xfrm>
            <a:off x="152400" y="1415450"/>
            <a:ext cx="8839201" cy="3755900"/>
          </a:xfrm>
          <a:prstGeom prst="rect">
            <a:avLst/>
          </a:prstGeom>
          <a:noFill/>
          <a:ln>
            <a:noFill/>
          </a:ln>
        </p:spPr>
      </p:pic>
      <p:sp>
        <p:nvSpPr>
          <p:cNvPr id="67" name="Google Shape;67;p11"/>
          <p:cNvSpPr txBox="1"/>
          <p:nvPr>
            <p:ph type="title"/>
          </p:nvPr>
        </p:nvSpPr>
        <p:spPr>
          <a:xfrm>
            <a:off x="3234975" y="285600"/>
            <a:ext cx="5724600" cy="1176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en"/>
              <a:t>Is GDP related to Happiness?</a:t>
            </a:r>
            <a:endParaRPr/>
          </a:p>
        </p:txBody>
      </p:sp>
    </p:spTree>
  </p:cSld>
  <p:clrMapOvr>
    <a:masterClrMapping/>
  </p:clrMapOvr>
  <mc:AlternateContent>
    <mc:Choice Requires="p14">
      <p:transition spd="slow" p14:dur="15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2"/>
          <p:cNvPicPr preferRelativeResize="0"/>
          <p:nvPr/>
        </p:nvPicPr>
        <p:blipFill>
          <a:blip r:embed="rId3">
            <a:alphaModFix/>
          </a:blip>
          <a:stretch>
            <a:fillRect/>
          </a:stretch>
        </p:blipFill>
        <p:spPr>
          <a:xfrm>
            <a:off x="152400" y="647675"/>
            <a:ext cx="8839201" cy="2030550"/>
          </a:xfrm>
          <a:prstGeom prst="rect">
            <a:avLst/>
          </a:prstGeom>
          <a:noFill/>
          <a:ln>
            <a:noFill/>
          </a:ln>
        </p:spPr>
      </p:pic>
      <p:pic>
        <p:nvPicPr>
          <p:cNvPr id="73" name="Google Shape;73;p12"/>
          <p:cNvPicPr preferRelativeResize="0"/>
          <p:nvPr/>
        </p:nvPicPr>
        <p:blipFill>
          <a:blip r:embed="rId4">
            <a:alphaModFix/>
          </a:blip>
          <a:stretch>
            <a:fillRect/>
          </a:stretch>
        </p:blipFill>
        <p:spPr>
          <a:xfrm>
            <a:off x="289225" y="2719175"/>
            <a:ext cx="8520601" cy="2260525"/>
          </a:xfrm>
          <a:prstGeom prst="rect">
            <a:avLst/>
          </a:prstGeom>
          <a:noFill/>
          <a:ln>
            <a:noFill/>
          </a:ln>
        </p:spPr>
      </p:pic>
      <p:sp>
        <p:nvSpPr>
          <p:cNvPr id="74" name="Google Shape;74;p12"/>
          <p:cNvSpPr txBox="1"/>
          <p:nvPr>
            <p:ph type="title"/>
          </p:nvPr>
        </p:nvSpPr>
        <p:spPr>
          <a:xfrm>
            <a:off x="4387575" y="227375"/>
            <a:ext cx="4371900" cy="663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SzPts val="990"/>
              <a:buNone/>
            </a:pPr>
            <a:r>
              <a:rPr lang="en" sz="2500"/>
              <a:t>Comparing </a:t>
            </a:r>
            <a:r>
              <a:rPr lang="en" sz="2500"/>
              <a:t>Happiness</a:t>
            </a:r>
            <a:r>
              <a:rPr lang="en" sz="2500"/>
              <a:t> &amp; GDP</a:t>
            </a:r>
            <a:endParaRPr sz="2500"/>
          </a:p>
        </p:txBody>
      </p:sp>
    </p:spTree>
  </p:cSld>
  <p:clrMapOvr>
    <a:masterClrMapping/>
  </p:clrMapOvr>
  <mc:AlternateContent>
    <mc:Choice Requires="p14">
      <p:transition spd="slow" p14:dur="15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idx="1" type="body"/>
          </p:nvPr>
        </p:nvSpPr>
        <p:spPr>
          <a:xfrm>
            <a:off x="1801900" y="1146200"/>
            <a:ext cx="5701500" cy="312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850"/>
          </a:p>
          <a:p>
            <a:pPr indent="0" lvl="0" marL="0" rtl="0" algn="l">
              <a:spcBef>
                <a:spcPts val="800"/>
              </a:spcBef>
              <a:spcAft>
                <a:spcPts val="0"/>
              </a:spcAft>
              <a:buNone/>
            </a:pPr>
            <a:r>
              <a:rPr lang="en" sz="1850"/>
              <a:t>Let’s dig deeper to find out more about happiness and why some countries are happier than others?</a:t>
            </a:r>
            <a:endParaRPr sz="1850"/>
          </a:p>
          <a:p>
            <a:pPr indent="0" lvl="0" marL="0" rtl="0" algn="l">
              <a:spcBef>
                <a:spcPts val="800"/>
              </a:spcBef>
              <a:spcAft>
                <a:spcPts val="0"/>
              </a:spcAft>
              <a:buNone/>
            </a:pPr>
            <a:r>
              <a:t/>
            </a:r>
            <a:endParaRPr sz="1850"/>
          </a:p>
          <a:p>
            <a:pPr indent="0" lvl="0" marL="0" rtl="0" algn="l">
              <a:spcBef>
                <a:spcPts val="800"/>
              </a:spcBef>
              <a:spcAft>
                <a:spcPts val="0"/>
              </a:spcAft>
              <a:buNone/>
            </a:pPr>
            <a:r>
              <a:rPr lang="en" sz="1850"/>
              <a:t>We found a dataset that included some information into what made up the Happiness Score for Countries/Regions . We merged the data to correlate with how these can possibly affect alcohol consumption .</a:t>
            </a:r>
            <a:endParaRPr sz="1850"/>
          </a:p>
          <a:p>
            <a:pPr indent="0" lvl="0" marL="0" rtl="0" algn="l">
              <a:spcBef>
                <a:spcPts val="800"/>
              </a:spcBef>
              <a:spcAft>
                <a:spcPts val="0"/>
              </a:spcAft>
              <a:buNone/>
            </a:pPr>
            <a:r>
              <a:t/>
            </a:r>
            <a:endParaRPr sz="1850"/>
          </a:p>
        </p:txBody>
      </p:sp>
    </p:spTree>
  </p:cSld>
  <p:clrMapOvr>
    <a:masterClrMapping/>
  </p:clrMapOvr>
  <mc:AlternateContent>
    <mc:Choice Requires="p14">
      <p:transition spd="slow" p14:dur="1500">
        <p:pus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4"/>
          <p:cNvSpPr txBox="1"/>
          <p:nvPr/>
        </p:nvSpPr>
        <p:spPr>
          <a:xfrm>
            <a:off x="530250" y="1616500"/>
            <a:ext cx="2907600" cy="2924100"/>
          </a:xfrm>
          <a:prstGeom prst="rect">
            <a:avLst/>
          </a:prstGeom>
          <a:noFill/>
          <a:ln cap="flat" cmpd="sng" w="952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317500" lvl="0" marL="457200" marR="0" rtl="0" algn="l">
              <a:spcBef>
                <a:spcPts val="0"/>
              </a:spcBef>
              <a:spcAft>
                <a:spcPts val="0"/>
              </a:spcAft>
              <a:buClr>
                <a:schemeClr val="dk1"/>
              </a:buClr>
              <a:buSzPts val="1400"/>
              <a:buFont typeface="Century Gothic"/>
              <a:buChar char="●"/>
            </a:pPr>
            <a:r>
              <a:rPr b="0" i="0" lang="en" sz="1400" u="none" cap="none" strike="noStrike">
                <a:solidFill>
                  <a:schemeClr val="dk1"/>
                </a:solidFill>
                <a:latin typeface="Century Gothic"/>
                <a:ea typeface="Century Gothic"/>
                <a:cs typeface="Century Gothic"/>
                <a:sym typeface="Century Gothic"/>
              </a:rPr>
              <a:t>Freedom of life choices, Social Support and Perceptions of Corruption.</a:t>
            </a:r>
            <a:endParaRPr b="0" i="0" sz="1400" u="none" cap="none" strike="noStrike">
              <a:solidFill>
                <a:schemeClr val="dk1"/>
              </a:solidFill>
              <a:latin typeface="Century Gothic"/>
              <a:ea typeface="Century Gothic"/>
              <a:cs typeface="Century Gothic"/>
              <a:sym typeface="Century Gothic"/>
            </a:endParaRPr>
          </a:p>
          <a:p>
            <a:pPr indent="-317500" lvl="0" marL="457200" marR="0" rtl="0" algn="l">
              <a:spcBef>
                <a:spcPts val="0"/>
              </a:spcBef>
              <a:spcAft>
                <a:spcPts val="0"/>
              </a:spcAft>
              <a:buClr>
                <a:schemeClr val="dk1"/>
              </a:buClr>
              <a:buSzPts val="1400"/>
              <a:buFont typeface="Century Gothic"/>
              <a:buChar char="●"/>
            </a:pPr>
            <a:r>
              <a:rPr b="0" i="0" lang="en" sz="1400" u="none" cap="none" strike="noStrike">
                <a:solidFill>
                  <a:schemeClr val="dk1"/>
                </a:solidFill>
                <a:latin typeface="Century Gothic"/>
                <a:ea typeface="Century Gothic"/>
                <a:cs typeface="Century Gothic"/>
                <a:sym typeface="Century Gothic"/>
              </a:rPr>
              <a:t> From this information Social Support stood out the most. </a:t>
            </a:r>
            <a:endParaRPr b="0" i="0" sz="1400" u="none" cap="none" strike="noStrike">
              <a:solidFill>
                <a:schemeClr val="dk1"/>
              </a:solidFill>
              <a:latin typeface="Century Gothic"/>
              <a:ea typeface="Century Gothic"/>
              <a:cs typeface="Century Gothic"/>
              <a:sym typeface="Century Gothic"/>
            </a:endParaRPr>
          </a:p>
          <a:p>
            <a:pPr indent="-317500" lvl="0" marL="457200" marR="0" rtl="0" algn="l">
              <a:spcBef>
                <a:spcPts val="0"/>
              </a:spcBef>
              <a:spcAft>
                <a:spcPts val="0"/>
              </a:spcAft>
              <a:buClr>
                <a:schemeClr val="dk1"/>
              </a:buClr>
              <a:buSzPts val="1400"/>
              <a:buFont typeface="Century Gothic"/>
              <a:buChar char="●"/>
            </a:pPr>
            <a:r>
              <a:rPr b="0" i="0" lang="en" sz="1400" u="none" cap="none" strike="noStrike">
                <a:solidFill>
                  <a:schemeClr val="dk1"/>
                </a:solidFill>
                <a:latin typeface="Century Gothic"/>
                <a:ea typeface="Century Gothic"/>
                <a:cs typeface="Century Gothic"/>
                <a:sym typeface="Century Gothic"/>
              </a:rPr>
              <a:t>The more Social Support you have or take in can impact your freedom to make life choices and your perceptions of corruption. </a:t>
            </a:r>
            <a:endParaRPr sz="1100">
              <a:solidFill>
                <a:schemeClr val="dk1"/>
              </a:solidFill>
            </a:endParaRPr>
          </a:p>
        </p:txBody>
      </p:sp>
      <p:pic>
        <p:nvPicPr>
          <p:cNvPr id="85" name="Google Shape;85;p14"/>
          <p:cNvPicPr preferRelativeResize="0"/>
          <p:nvPr/>
        </p:nvPicPr>
        <p:blipFill rotWithShape="1">
          <a:blip r:embed="rId3">
            <a:alphaModFix/>
          </a:blip>
          <a:srcRect b="0" l="0" r="0" t="0"/>
          <a:stretch/>
        </p:blipFill>
        <p:spPr>
          <a:xfrm>
            <a:off x="3960959" y="602813"/>
            <a:ext cx="2205420" cy="1909322"/>
          </a:xfrm>
          <a:prstGeom prst="rect">
            <a:avLst/>
          </a:prstGeom>
          <a:noFill/>
          <a:ln>
            <a:noFill/>
          </a:ln>
        </p:spPr>
      </p:pic>
      <p:pic>
        <p:nvPicPr>
          <p:cNvPr id="86" name="Google Shape;86;p14"/>
          <p:cNvPicPr preferRelativeResize="0"/>
          <p:nvPr/>
        </p:nvPicPr>
        <p:blipFill rotWithShape="1">
          <a:blip r:embed="rId4">
            <a:alphaModFix/>
          </a:blip>
          <a:srcRect b="0" l="0" r="0" t="0"/>
          <a:stretch/>
        </p:blipFill>
        <p:spPr>
          <a:xfrm>
            <a:off x="6527659" y="602813"/>
            <a:ext cx="1988464" cy="1909322"/>
          </a:xfrm>
          <a:prstGeom prst="rect">
            <a:avLst/>
          </a:prstGeom>
          <a:noFill/>
          <a:ln>
            <a:noFill/>
          </a:ln>
        </p:spPr>
      </p:pic>
      <p:pic>
        <p:nvPicPr>
          <p:cNvPr id="87" name="Google Shape;87;p14"/>
          <p:cNvPicPr preferRelativeResize="0"/>
          <p:nvPr/>
        </p:nvPicPr>
        <p:blipFill rotWithShape="1">
          <a:blip r:embed="rId5">
            <a:alphaModFix/>
          </a:blip>
          <a:srcRect b="0" l="0" r="0" t="0"/>
          <a:stretch/>
        </p:blipFill>
        <p:spPr>
          <a:xfrm>
            <a:off x="3895955" y="2990606"/>
            <a:ext cx="2335427" cy="1190837"/>
          </a:xfrm>
          <a:prstGeom prst="rect">
            <a:avLst/>
          </a:prstGeom>
          <a:noFill/>
          <a:ln>
            <a:noFill/>
          </a:ln>
        </p:spPr>
      </p:pic>
      <p:pic>
        <p:nvPicPr>
          <p:cNvPr id="88" name="Google Shape;88;p14"/>
          <p:cNvPicPr preferRelativeResize="0"/>
          <p:nvPr/>
        </p:nvPicPr>
        <p:blipFill rotWithShape="1">
          <a:blip r:embed="rId6">
            <a:alphaModFix/>
          </a:blip>
          <a:srcRect b="0" l="0" r="0" t="0"/>
          <a:stretch/>
        </p:blipFill>
        <p:spPr>
          <a:xfrm>
            <a:off x="6435902" y="2631365"/>
            <a:ext cx="2171979" cy="1909321"/>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3198450" y="300950"/>
            <a:ext cx="5840400" cy="755700"/>
          </a:xfrm>
          <a:prstGeom prst="rect">
            <a:avLst/>
          </a:prstGeom>
        </p:spPr>
        <p:txBody>
          <a:bodyPr anchorCtr="0" anchor="b" bIns="34275" lIns="68575" spcFirstLastPara="1" rIns="68575" wrap="square" tIns="34275">
            <a:normAutofit fontScale="90000"/>
          </a:bodyPr>
          <a:lstStyle/>
          <a:p>
            <a:pPr indent="0" lvl="0" marL="0" rtl="0" algn="r">
              <a:spcBef>
                <a:spcPts val="0"/>
              </a:spcBef>
              <a:spcAft>
                <a:spcPts val="0"/>
              </a:spcAft>
              <a:buNone/>
            </a:pPr>
            <a:r>
              <a:rPr lang="en"/>
              <a:t>Interesting find digging further using a </a:t>
            </a:r>
            <a:r>
              <a:rPr lang="en"/>
              <a:t>facet</a:t>
            </a:r>
            <a:r>
              <a:rPr lang="en"/>
              <a:t> plot to compare regions and ….</a:t>
            </a:r>
            <a:endParaRPr/>
          </a:p>
        </p:txBody>
      </p:sp>
      <p:sp>
        <p:nvSpPr>
          <p:cNvPr id="94" name="Google Shape;94;p15"/>
          <p:cNvSpPr txBox="1"/>
          <p:nvPr>
            <p:ph idx="1" type="body"/>
          </p:nvPr>
        </p:nvSpPr>
        <p:spPr>
          <a:xfrm>
            <a:off x="5665800" y="1741025"/>
            <a:ext cx="2808000" cy="2403900"/>
          </a:xfrm>
          <a:prstGeom prst="rect">
            <a:avLst/>
          </a:prstGeom>
          <a:ln cap="flat" cmpd="sng" w="9525">
            <a:solidFill>
              <a:srgbClr val="000000"/>
            </a:solidFill>
            <a:prstDash val="solid"/>
            <a:round/>
            <a:headEnd len="sm" w="sm" type="none"/>
            <a:tailEnd len="sm" w="sm" type="none"/>
          </a:ln>
        </p:spPr>
        <p:txBody>
          <a:bodyPr anchorCtr="0" anchor="ctr" bIns="34275" lIns="68575" spcFirstLastPara="1" rIns="68575" wrap="square" tIns="34275">
            <a:normAutofit fontScale="92500" lnSpcReduction="10000"/>
          </a:bodyPr>
          <a:lstStyle/>
          <a:p>
            <a:pPr indent="0" lvl="0" marL="0" rtl="0" algn="ctr">
              <a:spcBef>
                <a:spcPts val="800"/>
              </a:spcBef>
              <a:spcAft>
                <a:spcPts val="0"/>
              </a:spcAft>
              <a:buNone/>
            </a:pPr>
            <a:r>
              <a:rPr b="1" lang="en" sz="1700"/>
              <a:t>Why a Facet Plot?</a:t>
            </a:r>
            <a:endParaRPr b="1" sz="1700"/>
          </a:p>
          <a:p>
            <a:pPr indent="-328453" lvl="0" marL="457200" rtl="0" algn="l">
              <a:spcBef>
                <a:spcPts val="800"/>
              </a:spcBef>
              <a:spcAft>
                <a:spcPts val="0"/>
              </a:spcAft>
              <a:buSzPct val="100000"/>
              <a:buChar char="•"/>
            </a:pPr>
            <a:r>
              <a:rPr lang="en" sz="1700"/>
              <a:t>The Facet Plot is a space efficient way to view data. </a:t>
            </a:r>
            <a:endParaRPr sz="1700"/>
          </a:p>
          <a:p>
            <a:pPr indent="-328453" lvl="0" marL="457200" rtl="0" algn="l">
              <a:spcBef>
                <a:spcPts val="0"/>
              </a:spcBef>
              <a:spcAft>
                <a:spcPts val="0"/>
              </a:spcAft>
              <a:buSzPct val="100000"/>
              <a:buChar char="•"/>
            </a:pPr>
            <a:r>
              <a:rPr lang="en" sz="1700"/>
              <a:t>Looking at SE Asia: here you can actually see that one of the countries has a low perception of corruption vs other </a:t>
            </a:r>
            <a:r>
              <a:rPr lang="en" sz="1700"/>
              <a:t>countries in the region.</a:t>
            </a:r>
            <a:r>
              <a:rPr lang="en" sz="1700"/>
              <a:t> </a:t>
            </a:r>
            <a:endParaRPr sz="1500"/>
          </a:p>
        </p:txBody>
      </p:sp>
      <p:pic>
        <p:nvPicPr>
          <p:cNvPr id="95" name="Google Shape;95;p15"/>
          <p:cNvPicPr preferRelativeResize="0"/>
          <p:nvPr/>
        </p:nvPicPr>
        <p:blipFill>
          <a:blip r:embed="rId3">
            <a:alphaModFix/>
          </a:blip>
          <a:stretch>
            <a:fillRect/>
          </a:stretch>
        </p:blipFill>
        <p:spPr>
          <a:xfrm>
            <a:off x="120575" y="1002825"/>
            <a:ext cx="5238775" cy="4026951"/>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